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4" r:id="rId8"/>
    <p:sldId id="265" r:id="rId9"/>
    <p:sldId id="266" r:id="rId10"/>
    <p:sldId id="267" r:id="rId11"/>
    <p:sldId id="263" r:id="rId12"/>
    <p:sldId id="262" r:id="rId13"/>
    <p:sldId id="268" r:id="rId14"/>
    <p:sldId id="269" r:id="rId15"/>
    <p:sldId id="270" r:id="rId16"/>
    <p:sldId id="271" r:id="rId17"/>
    <p:sldId id="276" r:id="rId18"/>
    <p:sldId id="272" r:id="rId19"/>
    <p:sldId id="275" r:id="rId20"/>
    <p:sldId id="274" r:id="rId21"/>
    <p:sldId id="273"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850FA5-FF36-4422-B8DA-853FEE9CCB82}" type="datetimeFigureOut">
              <a:rPr lang="en-US" smtClean="0"/>
              <a:pPr/>
              <a:t>10/20/2010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DCD14C-F573-494F-B6F5-E9A5C0804C4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pPr eaLnBrk="1" hangingPunct="1"/>
            <a:endParaRPr lang="en-US" dirty="0" smtClean="0"/>
          </a:p>
        </p:txBody>
      </p:sp>
      <p:sp>
        <p:nvSpPr>
          <p:cNvPr id="94212" name="Slide Number Placeholder 3"/>
          <p:cNvSpPr>
            <a:spLocks noGrp="1"/>
          </p:cNvSpPr>
          <p:nvPr>
            <p:ph type="sldNum" sz="quarter" idx="5"/>
          </p:nvPr>
        </p:nvSpPr>
        <p:spPr>
          <a:noFill/>
        </p:spPr>
        <p:txBody>
          <a:bodyPr/>
          <a:lstStyle/>
          <a:p>
            <a:fld id="{F24BCC8D-952B-4FA3-97AC-13AAE3911C38}" type="slidenum">
              <a:rPr lang="en-US" smtClean="0"/>
              <a:pPr/>
              <a:t>10</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7495287-041A-44BE-81B1-C217C01F4759}"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DCD14C-F573-494F-B6F5-E9A5C0804C48}"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7495287-041A-44BE-81B1-C217C01F4759}"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7495287-041A-44BE-81B1-C217C01F4759}"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7495287-041A-44BE-81B1-C217C01F4759}"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p:spPr>
        <p:txBody>
          <a:bodyPr/>
          <a:lstStyle/>
          <a:p>
            <a:pPr eaLnBrk="1" hangingPunct="1"/>
            <a:endParaRPr lang="en-US" dirty="0" smtClean="0">
              <a:latin typeface="Arial" pitchFamily="34" charset="0"/>
            </a:endParaRPr>
          </a:p>
        </p:txBody>
      </p:sp>
      <p:sp>
        <p:nvSpPr>
          <p:cNvPr id="120836" name="Slide Number Placeholder 3"/>
          <p:cNvSpPr>
            <a:spLocks noGrp="1"/>
          </p:cNvSpPr>
          <p:nvPr>
            <p:ph type="sldNum" sz="quarter" idx="5"/>
          </p:nvPr>
        </p:nvSpPr>
        <p:spPr>
          <a:noFill/>
        </p:spPr>
        <p:txBody>
          <a:bodyPr/>
          <a:lstStyle/>
          <a:p>
            <a:fld id="{28F2DEF8-A75E-410C-80FF-1CB771A3E58C}" type="slidenum">
              <a:rPr lang="en-US" smtClean="0">
                <a:latin typeface="Arial" pitchFamily="34" charset="0"/>
              </a:rPr>
              <a:pPr/>
              <a:t>8</a:t>
            </a:fld>
            <a:endParaRPr lang="en-US" dirty="0"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p:spPr>
        <p:txBody>
          <a:bodyPr/>
          <a:lstStyle/>
          <a:p>
            <a:pPr eaLnBrk="1" hangingPunct="1"/>
            <a:endParaRPr lang="en-US" dirty="0" smtClean="0">
              <a:latin typeface="Arial" pitchFamily="34" charset="0"/>
            </a:endParaRPr>
          </a:p>
        </p:txBody>
      </p:sp>
      <p:sp>
        <p:nvSpPr>
          <p:cNvPr id="121860" name="Slide Number Placeholder 3"/>
          <p:cNvSpPr>
            <a:spLocks noGrp="1"/>
          </p:cNvSpPr>
          <p:nvPr>
            <p:ph type="sldNum" sz="quarter" idx="5"/>
          </p:nvPr>
        </p:nvSpPr>
        <p:spPr>
          <a:noFill/>
        </p:spPr>
        <p:txBody>
          <a:bodyPr/>
          <a:lstStyle/>
          <a:p>
            <a:fld id="{F79369A6-DA73-4CCA-BDAD-131BE3CBFD3B}" type="slidenum">
              <a:rPr lang="en-US" smtClean="0">
                <a:latin typeface="Arial" pitchFamily="34" charset="0"/>
              </a:rPr>
              <a:pPr/>
              <a:t>9</a:t>
            </a:fld>
            <a:endParaRPr 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1066800" y="1981200"/>
            <a:ext cx="7543800" cy="4114800"/>
          </a:xfrm>
        </p:spPr>
        <p:txBody>
          <a:bodyPr/>
          <a:lstStyle/>
          <a:p>
            <a:pPr lvl="0"/>
            <a:endParaRPr lang="en-US" noProof="0" dirty="0" smtClean="0"/>
          </a:p>
        </p:txBody>
      </p:sp>
      <p:sp>
        <p:nvSpPr>
          <p:cNvPr id="4" name="Rectangle 17"/>
          <p:cNvSpPr>
            <a:spLocks noGrp="1" noChangeArrowheads="1"/>
          </p:cNvSpPr>
          <p:nvPr>
            <p:ph type="dt" sz="half" idx="10"/>
          </p:nvPr>
        </p:nvSpPr>
        <p:spPr>
          <a:ln/>
        </p:spPr>
        <p:txBody>
          <a:bodyPr/>
          <a:lstStyle>
            <a:lvl1pPr>
              <a:defRPr/>
            </a:lvl1pPr>
          </a:lstStyle>
          <a:p>
            <a:pPr>
              <a:defRPr/>
            </a:pPr>
            <a:endParaRPr lang="en-US" dirty="0"/>
          </a:p>
        </p:txBody>
      </p:sp>
      <p:sp>
        <p:nvSpPr>
          <p:cNvPr id="5" name="Rectangle 18"/>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9"/>
          <p:cNvSpPr>
            <a:spLocks noGrp="1" noChangeArrowheads="1"/>
          </p:cNvSpPr>
          <p:nvPr>
            <p:ph type="sldNum" sz="quarter" idx="12"/>
          </p:nvPr>
        </p:nvSpPr>
        <p:spPr>
          <a:ln/>
        </p:spPr>
        <p:txBody>
          <a:bodyPr/>
          <a:lstStyle>
            <a:lvl1pPr>
              <a:defRPr/>
            </a:lvl1pPr>
          </a:lstStyle>
          <a:p>
            <a:pPr>
              <a:defRPr/>
            </a:pPr>
            <a:fld id="{44DA0BA4-D694-4A9F-A74A-3294AD01B55E}"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77F7E8-DC60-4010-B480-DC1FE1823C0A}" type="datetimeFigureOut">
              <a:rPr lang="en-US" smtClean="0"/>
              <a:pPr/>
              <a:t>10/20/2010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74993-FD36-469C-89EA-08DC8630CB3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raigslist.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470025"/>
          </a:xfrm>
        </p:spPr>
        <p:txBody>
          <a:bodyPr>
            <a:normAutofit fontScale="90000"/>
          </a:bodyPr>
          <a:lstStyle/>
          <a:p>
            <a:r>
              <a:rPr lang="en-US" b="1" i="1" dirty="0" smtClean="0"/>
              <a:t/>
            </a:r>
            <a:br>
              <a:rPr lang="en-US" b="1" i="1" dirty="0" smtClean="0"/>
            </a:br>
            <a:r>
              <a:rPr lang="en-US" sz="4000" b="1" i="1" dirty="0" smtClean="0"/>
              <a:t>HOW MANY WAYS CAN YOU HURT ME? </a:t>
            </a:r>
            <a:r>
              <a:rPr lang="en-US" b="1" i="1" dirty="0" smtClean="0"/>
              <a:t/>
            </a:r>
            <a:br>
              <a:rPr lang="en-US" b="1" i="1" dirty="0" smtClean="0"/>
            </a:br>
            <a:r>
              <a:rPr lang="en-US" b="1" i="1" dirty="0" smtClean="0"/>
              <a:t>CHILD SEXUAL VICTIMIZATION</a:t>
            </a:r>
            <a:endParaRPr lang="en-US" sz="3600" dirty="0"/>
          </a:p>
        </p:txBody>
      </p:sp>
      <p:sp>
        <p:nvSpPr>
          <p:cNvPr id="3" name="Subtitle 2"/>
          <p:cNvSpPr>
            <a:spLocks noGrp="1"/>
          </p:cNvSpPr>
          <p:nvPr>
            <p:ph type="subTitle" idx="1"/>
          </p:nvPr>
        </p:nvSpPr>
        <p:spPr>
          <a:xfrm>
            <a:off x="1371600" y="2971800"/>
            <a:ext cx="6400800" cy="3048000"/>
          </a:xfrm>
        </p:spPr>
        <p:txBody>
          <a:bodyPr>
            <a:noAutofit/>
          </a:bodyPr>
          <a:lstStyle/>
          <a:p>
            <a:r>
              <a:rPr lang="en-US" i="1" dirty="0" smtClean="0"/>
              <a:t>&amp;</a:t>
            </a:r>
          </a:p>
          <a:p>
            <a:r>
              <a:rPr lang="en-US" i="1" dirty="0" smtClean="0"/>
              <a:t>THE NORMALIZATION OF SEXUAL HARM</a:t>
            </a:r>
          </a:p>
          <a:p>
            <a:endParaRPr lang="en-US" sz="2000" i="1" dirty="0" smtClean="0"/>
          </a:p>
          <a:p>
            <a:r>
              <a:rPr lang="en-US" sz="1600" b="1" i="1" dirty="0" smtClean="0"/>
              <a:t>SHARON </a:t>
            </a:r>
            <a:r>
              <a:rPr lang="en-US" sz="1600" b="1" i="1" dirty="0" smtClean="0"/>
              <a:t>W. COOPER, MD FAAP</a:t>
            </a:r>
          </a:p>
          <a:p>
            <a:r>
              <a:rPr lang="en-US" sz="1600" b="1" i="1" dirty="0" smtClean="0"/>
              <a:t>DEVELOPMENTAL &amp; FORENSIC PEDIATRICS, P.A.</a:t>
            </a:r>
          </a:p>
          <a:p>
            <a:r>
              <a:rPr lang="en-US" sz="1600" b="1" i="1" dirty="0" smtClean="0"/>
              <a:t>DEPARTMENT OF PEDIATRICS </a:t>
            </a:r>
          </a:p>
          <a:p>
            <a:r>
              <a:rPr lang="en-US" sz="1600" b="1" i="1" dirty="0" smtClean="0"/>
              <a:t>UNIVERSITY OF NORTH CAROLINA CHAPEL HILL</a:t>
            </a:r>
          </a:p>
          <a:p>
            <a:r>
              <a:rPr lang="en-US" sz="1600" b="1" i="1" dirty="0" smtClean="0"/>
              <a:t>SCHOOL OF MEDICINE</a:t>
            </a:r>
            <a:endParaRPr lang="en-US" sz="1600" b="1"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1027" name="Text Box 2"/>
          <p:cNvSpPr txBox="1">
            <a:spLocks noChangeArrowheads="1"/>
          </p:cNvSpPr>
          <p:nvPr/>
        </p:nvSpPr>
        <p:spPr bwMode="auto">
          <a:xfrm>
            <a:off x="200025" y="5762625"/>
            <a:ext cx="8077200" cy="884238"/>
          </a:xfrm>
          <a:prstGeom prst="rect">
            <a:avLst/>
          </a:prstGeom>
          <a:noFill/>
          <a:ln w="9525">
            <a:noFill/>
            <a:miter lim="800000"/>
            <a:headEnd/>
            <a:tailEnd/>
          </a:ln>
        </p:spPr>
        <p:txBody>
          <a:bodyPr>
            <a:spAutoFit/>
          </a:bodyPr>
          <a:lstStyle/>
          <a:p>
            <a:pPr marL="457200" indent="-457200" eaLnBrk="1" hangingPunct="1">
              <a:buFontTx/>
              <a:buAutoNum type="arabicPeriod"/>
            </a:pPr>
            <a:r>
              <a:rPr lang="en-US" sz="1000" dirty="0">
                <a:latin typeface="Times New Roman" pitchFamily="18" charset="0"/>
              </a:rPr>
              <a:t>Abuser data based upon victim information submitted to NCMEC by law enforcement.</a:t>
            </a:r>
          </a:p>
          <a:p>
            <a:pPr marL="457200" indent="-457200" eaLnBrk="1" hangingPunct="1">
              <a:buFontTx/>
              <a:buAutoNum type="arabicPeriod" startAt="2"/>
            </a:pPr>
            <a:r>
              <a:rPr lang="en-US" sz="1000" i="1" dirty="0">
                <a:latin typeface="Times New Roman" pitchFamily="18" charset="0"/>
              </a:rPr>
              <a:t>“Unknown to Child</a:t>
            </a:r>
            <a:r>
              <a:rPr lang="en-US" sz="1000" dirty="0">
                <a:latin typeface="Times New Roman" pitchFamily="18" charset="0"/>
              </a:rPr>
              <a:t>”  includes un-established relationships, i.e. photographers, child sex tourism, runaways, etc.</a:t>
            </a:r>
          </a:p>
          <a:p>
            <a:pPr marL="457200" indent="-457200" eaLnBrk="1" hangingPunct="1">
              <a:buFontTx/>
              <a:buAutoNum type="arabicPeriod" startAt="3"/>
            </a:pPr>
            <a:r>
              <a:rPr lang="en-US" sz="1000" i="1" dirty="0">
                <a:latin typeface="Times New Roman" pitchFamily="18" charset="0"/>
              </a:rPr>
              <a:t>“Online Enticement”</a:t>
            </a:r>
            <a:r>
              <a:rPr lang="en-US" sz="1000" dirty="0">
                <a:latin typeface="Times New Roman" pitchFamily="18" charset="0"/>
              </a:rPr>
              <a:t> includes either (1) victims who met a perpetrator online and  transmitted self-produced images or (2) victims and offenders who met online and then met offline, producing images.</a:t>
            </a:r>
          </a:p>
          <a:p>
            <a:pPr marL="457200" indent="-457200" eaLnBrk="1" hangingPunct="1">
              <a:buFontTx/>
              <a:buAutoNum type="arabicPeriod" startAt="4"/>
            </a:pPr>
            <a:r>
              <a:rPr lang="en-US" sz="1000" i="1" dirty="0">
                <a:latin typeface="Times New Roman" pitchFamily="18" charset="0"/>
              </a:rPr>
              <a:t>“Self-produced”</a:t>
            </a:r>
            <a:r>
              <a:rPr lang="en-US" sz="1000" dirty="0">
                <a:latin typeface="Times New Roman" pitchFamily="18" charset="0"/>
              </a:rPr>
              <a:t> includes those victims who have produced and distributed images of themselves.</a:t>
            </a:r>
            <a:r>
              <a:rPr lang="en-US" sz="1200" dirty="0">
                <a:latin typeface="Times New Roman" pitchFamily="18" charset="0"/>
              </a:rPr>
              <a:t> </a:t>
            </a:r>
          </a:p>
        </p:txBody>
      </p:sp>
      <p:graphicFrame>
        <p:nvGraphicFramePr>
          <p:cNvPr id="1026" name="Object 3"/>
          <p:cNvGraphicFramePr>
            <a:graphicFrameLocks noChangeAspect="1"/>
          </p:cNvGraphicFramePr>
          <p:nvPr>
            <p:ph type="chart" idx="1"/>
          </p:nvPr>
        </p:nvGraphicFramePr>
        <p:xfrm>
          <a:off x="304800" y="990600"/>
          <a:ext cx="8534400" cy="4821237"/>
        </p:xfrm>
        <a:graphic>
          <a:graphicData uri="http://schemas.openxmlformats.org/presentationml/2006/ole">
            <p:oleObj spid="_x0000_s1026" name="Chart" r:id="rId4" imgW="7772400" imgH="4114800" progId="MSGraph.Chart.8">
              <p:embed followColorScheme="full"/>
            </p:oleObj>
          </a:graphicData>
        </a:graphic>
      </p:graphicFrame>
      <p:sp>
        <p:nvSpPr>
          <p:cNvPr id="1028" name="Text Box 4"/>
          <p:cNvSpPr txBox="1">
            <a:spLocks noChangeArrowheads="1"/>
          </p:cNvSpPr>
          <p:nvPr/>
        </p:nvSpPr>
        <p:spPr bwMode="auto">
          <a:xfrm>
            <a:off x="8991600" y="2362200"/>
            <a:ext cx="304800" cy="274638"/>
          </a:xfrm>
          <a:prstGeom prst="rect">
            <a:avLst/>
          </a:prstGeom>
          <a:noFill/>
          <a:ln w="9525">
            <a:noFill/>
            <a:miter lim="800000"/>
            <a:headEnd/>
            <a:tailEnd/>
          </a:ln>
        </p:spPr>
        <p:txBody>
          <a:bodyPr>
            <a:spAutoFit/>
          </a:bodyPr>
          <a:lstStyle/>
          <a:p>
            <a:pPr eaLnBrk="1" hangingPunct="1"/>
            <a:r>
              <a:rPr lang="en-US" sz="1200" dirty="0">
                <a:latin typeface="Times New Roman" pitchFamily="18" charset="0"/>
              </a:rPr>
              <a:t>2</a:t>
            </a:r>
          </a:p>
        </p:txBody>
      </p:sp>
      <p:sp>
        <p:nvSpPr>
          <p:cNvPr id="1029" name="Text Box 5"/>
          <p:cNvSpPr txBox="1">
            <a:spLocks noChangeArrowheads="1"/>
          </p:cNvSpPr>
          <p:nvPr/>
        </p:nvSpPr>
        <p:spPr bwMode="auto">
          <a:xfrm>
            <a:off x="8415338" y="4143375"/>
            <a:ext cx="260350" cy="274638"/>
          </a:xfrm>
          <a:prstGeom prst="rect">
            <a:avLst/>
          </a:prstGeom>
          <a:noFill/>
          <a:ln w="9525">
            <a:noFill/>
            <a:miter lim="800000"/>
            <a:headEnd/>
            <a:tailEnd/>
          </a:ln>
        </p:spPr>
        <p:txBody>
          <a:bodyPr wrap="none">
            <a:spAutoFit/>
          </a:bodyPr>
          <a:lstStyle/>
          <a:p>
            <a:pPr eaLnBrk="1" hangingPunct="1"/>
            <a:r>
              <a:rPr lang="en-US" sz="1200" dirty="0">
                <a:latin typeface="Times New Roman" pitchFamily="18" charset="0"/>
              </a:rPr>
              <a:t>3</a:t>
            </a:r>
          </a:p>
        </p:txBody>
      </p:sp>
      <p:sp>
        <p:nvSpPr>
          <p:cNvPr id="1030" name="Text Box 6"/>
          <p:cNvSpPr txBox="1">
            <a:spLocks noChangeArrowheads="1"/>
          </p:cNvSpPr>
          <p:nvPr/>
        </p:nvSpPr>
        <p:spPr bwMode="auto">
          <a:xfrm>
            <a:off x="8339138" y="4667250"/>
            <a:ext cx="269875" cy="273050"/>
          </a:xfrm>
          <a:prstGeom prst="rect">
            <a:avLst/>
          </a:prstGeom>
          <a:noFill/>
          <a:ln w="9525">
            <a:noFill/>
            <a:miter lim="800000"/>
            <a:headEnd/>
            <a:tailEnd/>
          </a:ln>
        </p:spPr>
        <p:txBody>
          <a:bodyPr>
            <a:spAutoFit/>
          </a:bodyPr>
          <a:lstStyle/>
          <a:p>
            <a:pPr eaLnBrk="1" hangingPunct="1"/>
            <a:r>
              <a:rPr lang="en-US" sz="1200" dirty="0">
                <a:latin typeface="Times New Roman" pitchFamily="18" charset="0"/>
              </a:rPr>
              <a:t>4</a:t>
            </a:r>
          </a:p>
        </p:txBody>
      </p:sp>
      <p:sp>
        <p:nvSpPr>
          <p:cNvPr id="146439" name="Rectangle 7"/>
          <p:cNvSpPr>
            <a:spLocks noChangeArrowheads="1"/>
          </p:cNvSpPr>
          <p:nvPr/>
        </p:nvSpPr>
        <p:spPr bwMode="auto">
          <a:xfrm>
            <a:off x="228600" y="381000"/>
            <a:ext cx="8915400" cy="1066800"/>
          </a:xfrm>
          <a:prstGeom prst="rect">
            <a:avLst/>
          </a:prstGeom>
          <a:noFill/>
          <a:ln w="9525">
            <a:noFill/>
            <a:miter lim="800000"/>
            <a:headEnd/>
            <a:tailEnd/>
          </a:ln>
          <a:effectLst/>
        </p:spPr>
        <p:txBody>
          <a:bodyPr anchor="ctr"/>
          <a:lstStyle/>
          <a:p>
            <a:pPr eaLnBrk="1" hangingPunct="1">
              <a:defRPr/>
            </a:pPr>
            <a:r>
              <a:rPr lang="en-US" sz="3200" b="1" dirty="0">
                <a:solidFill>
                  <a:schemeClr val="folHlink"/>
                </a:solidFill>
                <a:effectLst>
                  <a:outerShdw blurRad="38100" dist="38100" dir="2700000" algn="tl">
                    <a:srgbClr val="000000"/>
                  </a:outerShdw>
                </a:effectLst>
              </a:rPr>
              <a:t>Relationship of Abuser to Child In Sexual </a:t>
            </a:r>
            <a:br>
              <a:rPr lang="en-US" sz="3200" b="1" dirty="0">
                <a:solidFill>
                  <a:schemeClr val="folHlink"/>
                </a:solidFill>
                <a:effectLst>
                  <a:outerShdw blurRad="38100" dist="38100" dir="2700000" algn="tl">
                    <a:srgbClr val="000000"/>
                  </a:outerShdw>
                </a:effectLst>
              </a:rPr>
            </a:br>
            <a:r>
              <a:rPr lang="en-US" sz="3200" b="1" dirty="0">
                <a:solidFill>
                  <a:schemeClr val="folHlink"/>
                </a:solidFill>
                <a:effectLst>
                  <a:outerShdw blurRad="38100" dist="38100" dir="2700000" algn="tl">
                    <a:srgbClr val="000000"/>
                  </a:outerShdw>
                </a:effectLst>
              </a:rPr>
              <a:t/>
            </a:r>
            <a:br>
              <a:rPr lang="en-US" sz="3200" b="1" dirty="0">
                <a:solidFill>
                  <a:schemeClr val="folHlink"/>
                </a:solidFill>
                <a:effectLst>
                  <a:outerShdw blurRad="38100" dist="38100" dir="2700000" algn="tl">
                    <a:srgbClr val="000000"/>
                  </a:outerShdw>
                </a:effectLst>
              </a:rPr>
            </a:br>
            <a:r>
              <a:rPr lang="en-US" sz="3200" b="1" dirty="0">
                <a:solidFill>
                  <a:schemeClr val="folHlink"/>
                </a:solidFill>
                <a:effectLst>
                  <a:outerShdw blurRad="38100" dist="38100" dir="2700000" algn="tl">
                    <a:srgbClr val="000000"/>
                  </a:outerShdw>
                </a:effectLst>
              </a:rPr>
              <a:t>Abuse Images</a:t>
            </a:r>
            <a:r>
              <a:rPr lang="en-US" sz="3200" b="1" baseline="100000" dirty="0">
                <a:solidFill>
                  <a:schemeClr val="folHlink"/>
                </a:solidFill>
                <a:effectLst>
                  <a:outerShdw blurRad="38100" dist="38100" dir="2700000" algn="tl">
                    <a:srgbClr val="000000"/>
                  </a:outerShdw>
                </a:effectLst>
              </a:rPr>
              <a:t>1</a:t>
            </a:r>
            <a:endParaRPr lang="en-US" sz="3200" b="1" baseline="100000" dirty="0">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SEXUAL ABUSE IMAGES</a:t>
            </a:r>
            <a:endParaRPr lang="en-US" dirty="0"/>
          </a:p>
        </p:txBody>
      </p:sp>
      <p:sp>
        <p:nvSpPr>
          <p:cNvPr id="3" name="Content Placeholder 2"/>
          <p:cNvSpPr>
            <a:spLocks noGrp="1"/>
          </p:cNvSpPr>
          <p:nvPr>
            <p:ph idx="1"/>
          </p:nvPr>
        </p:nvSpPr>
        <p:spPr/>
        <p:txBody>
          <a:bodyPr/>
          <a:lstStyle/>
          <a:p>
            <a:r>
              <a:rPr lang="en-US" dirty="0" smtClean="0"/>
              <a:t>These images are often part of a series (with as many as 50 images</a:t>
            </a:r>
          </a:p>
          <a:p>
            <a:r>
              <a:rPr lang="en-US" dirty="0" smtClean="0"/>
              <a:t>Producers will make videos and then offer to select groups parts of the videos often in exchange for other new materials</a:t>
            </a:r>
          </a:p>
          <a:p>
            <a:r>
              <a:rPr lang="en-US" dirty="0" smtClean="0"/>
              <a:t>The images range from coerced autoerotic masturbation by a child, to sadistic imagery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ABUSE OF CHILDREN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Physical impact: childhood abuse leads to life long increased incidence of medical disorders particularly associated with immune problems</a:t>
            </a:r>
          </a:p>
          <a:p>
            <a:endParaRPr lang="en-US" dirty="0" smtClean="0"/>
          </a:p>
          <a:p>
            <a:r>
              <a:rPr lang="en-US" dirty="0" smtClean="0"/>
              <a:t>Emotional impact:  relationship difficulties, depression, PTSD, anxiety, substance abuse, bipolar disorder, </a:t>
            </a:r>
            <a:r>
              <a:rPr lang="en-US" b="1" i="1" dirty="0" smtClean="0"/>
              <a:t>revictimization</a:t>
            </a:r>
            <a:r>
              <a:rPr lang="en-US" dirty="0" smtClean="0"/>
              <a:t> and others</a:t>
            </a:r>
          </a:p>
          <a:p>
            <a:endParaRPr lang="en-US" dirty="0" smtClean="0"/>
          </a:p>
          <a:p>
            <a:r>
              <a:rPr lang="en-US" dirty="0" smtClean="0"/>
              <a:t>Spiritual impact: a wounding that sometimes hinders faith and spiritual belief; Once these feelings become engrained, victims may lose hope and forgiveness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PORNOGRAPHY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Victims are eroticized by parents under the guise of modeling, and then have images sold online as “solo pornography”</a:t>
            </a:r>
          </a:p>
          <a:p>
            <a:r>
              <a:rPr lang="en-US" dirty="0" smtClean="0"/>
              <a:t>Victims are photographed by cell phone cameras and images are saved or transmitted as an “advertisement” for intrafamilial or commercial sexual exploitation through prostitution</a:t>
            </a:r>
          </a:p>
          <a:p>
            <a:r>
              <a:rPr lang="en-US" dirty="0" smtClean="0"/>
              <a:t>Victims are groomed to transmit self-made explicit images through online contact e.g. videogames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PORNOGRAPHY</a:t>
            </a:r>
            <a:endParaRPr lang="en-US" dirty="0"/>
          </a:p>
        </p:txBody>
      </p:sp>
      <p:sp>
        <p:nvSpPr>
          <p:cNvPr id="3" name="Content Placeholder 2"/>
          <p:cNvSpPr>
            <a:spLocks noGrp="1"/>
          </p:cNvSpPr>
          <p:nvPr>
            <p:ph idx="1"/>
          </p:nvPr>
        </p:nvSpPr>
        <p:spPr/>
        <p:txBody>
          <a:bodyPr>
            <a:normAutofit lnSpcReduction="10000"/>
          </a:bodyPr>
          <a:lstStyle/>
          <a:p>
            <a:r>
              <a:rPr lang="en-US" dirty="0" smtClean="0"/>
              <a:t>Victims have normal photos digitally manipulated by an offender such that  their head and face might be placed on an adult body or the adolescent body of another person (“morphed images”)</a:t>
            </a:r>
          </a:p>
          <a:p>
            <a:r>
              <a:rPr lang="en-US" dirty="0" smtClean="0"/>
              <a:t>Victims are posed in lascivious and lewd positions and sexually assaulted after being given date rape drugs, and then photographed with images placed online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PORNOGRAPHY</a:t>
            </a:r>
            <a:endParaRPr lang="en-US" dirty="0"/>
          </a:p>
        </p:txBody>
      </p:sp>
      <p:sp>
        <p:nvSpPr>
          <p:cNvPr id="3" name="Content Placeholder 2"/>
          <p:cNvSpPr>
            <a:spLocks noGrp="1"/>
          </p:cNvSpPr>
          <p:nvPr>
            <p:ph idx="1"/>
          </p:nvPr>
        </p:nvSpPr>
        <p:spPr/>
        <p:txBody>
          <a:bodyPr/>
          <a:lstStyle/>
          <a:p>
            <a:r>
              <a:rPr lang="en-US" dirty="0" smtClean="0"/>
              <a:t>Victims are photographed in a consensual sexual relationship, but then as an act of revenge, the images are placed and transmitted online to others who are known to the victim – often using cell phone technology</a:t>
            </a:r>
          </a:p>
          <a:p>
            <a:r>
              <a:rPr lang="en-US" dirty="0" smtClean="0"/>
              <a:t>Multiple victims are covertly videotaped while being sexually abused by a person in authority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PORNOGRAPHY</a:t>
            </a:r>
            <a:endParaRPr lang="en-US" dirty="0"/>
          </a:p>
        </p:txBody>
      </p:sp>
      <p:sp>
        <p:nvSpPr>
          <p:cNvPr id="3" name="Content Placeholder 2"/>
          <p:cNvSpPr>
            <a:spLocks noGrp="1"/>
          </p:cNvSpPr>
          <p:nvPr>
            <p:ph idx="1"/>
          </p:nvPr>
        </p:nvSpPr>
        <p:spPr/>
        <p:txBody>
          <a:bodyPr>
            <a:normAutofit lnSpcReduction="10000"/>
          </a:bodyPr>
          <a:lstStyle/>
          <a:p>
            <a:r>
              <a:rPr lang="en-US" dirty="0" smtClean="0"/>
              <a:t>Victims are shown adult, adolescent or child pornography as a “tutorial” for what the offender wants the child to do with him</a:t>
            </a:r>
          </a:p>
          <a:p>
            <a:r>
              <a:rPr lang="en-US" dirty="0" smtClean="0"/>
              <a:t>Nearly pubescent or adolescent boys are shown adult pornography to encourage sexual excitation and then videotaped as they are encouraged to masturbate or participate in mutual sexual behaviors with a peer or the offender</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COMPLIANT VICTIMIZATION </a:t>
            </a:r>
            <a:br>
              <a:rPr lang="en-US" dirty="0" smtClean="0"/>
            </a:br>
            <a:r>
              <a:rPr lang="en-US" dirty="0" smtClean="0"/>
              <a:t>VERSUS</a:t>
            </a:r>
            <a:br>
              <a:rPr lang="en-US" dirty="0" smtClean="0"/>
            </a:br>
            <a:r>
              <a:rPr lang="en-US" dirty="0" smtClean="0"/>
              <a:t>SELF-EXPLOITATION</a:t>
            </a:r>
            <a:endParaRPr lang="en-US" dirty="0"/>
          </a:p>
        </p:txBody>
      </p:sp>
      <p:sp>
        <p:nvSpPr>
          <p:cNvPr id="5" name="Subtitle 4"/>
          <p:cNvSpPr>
            <a:spLocks noGrp="1"/>
          </p:cNvSpPr>
          <p:nvPr>
            <p:ph type="subTitle" idx="1"/>
          </p:nvPr>
        </p:nvSpPr>
        <p:spPr/>
        <p:txBody>
          <a:bodyPr>
            <a:normAutofit fontScale="92500"/>
          </a:bodyPr>
          <a:lstStyle/>
          <a:p>
            <a:r>
              <a:rPr lang="en-US" dirty="0" smtClean="0"/>
              <a:t>ADULT OFFENDER BASED EXPLOITATION</a:t>
            </a:r>
          </a:p>
          <a:p>
            <a:r>
              <a:rPr lang="en-US" dirty="0" smtClean="0"/>
              <a:t>VERSUS</a:t>
            </a:r>
          </a:p>
          <a:p>
            <a:r>
              <a:rPr lang="en-US" dirty="0" smtClean="0"/>
              <a:t>PEER BASED EXPLOITATON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COMPLIANT VICTIMIZATION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This type of victim is gradually groomed over weeks and months by adult offenders  to behave in a sexually explicit manner online</a:t>
            </a:r>
          </a:p>
          <a:p>
            <a:r>
              <a:rPr lang="en-US" dirty="0" smtClean="0"/>
              <a:t>Rewards are often provided and the degree of sexual victimization escalates at times to include multiple offenders who appoint themselves as the “audience” for a victim who becomes more and more explicit</a:t>
            </a:r>
          </a:p>
          <a:p>
            <a:r>
              <a:rPr lang="en-US" dirty="0" smtClean="0"/>
              <a:t>Sometimes, these victims leave their home to meet the offenders who have groomed them online for a sexual encounter offline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COMPLIANT VICTIMIZATION</a:t>
            </a:r>
            <a:endParaRPr lang="en-US" dirty="0"/>
          </a:p>
        </p:txBody>
      </p:sp>
      <p:sp>
        <p:nvSpPr>
          <p:cNvPr id="3" name="Content Placeholder 2"/>
          <p:cNvSpPr>
            <a:spLocks noGrp="1"/>
          </p:cNvSpPr>
          <p:nvPr>
            <p:ph idx="1"/>
          </p:nvPr>
        </p:nvSpPr>
        <p:spPr/>
        <p:txBody>
          <a:bodyPr/>
          <a:lstStyle/>
          <a:p>
            <a:r>
              <a:rPr lang="en-US" dirty="0" smtClean="0"/>
              <a:t>At times a victim is exploited by a person whom they believe to be a peer – and because they feel that they are on an equal level with the offender, they come to believe that they have control over the outcome</a:t>
            </a:r>
          </a:p>
          <a:p>
            <a:r>
              <a:rPr lang="en-US" dirty="0" smtClean="0"/>
              <a:t>The offender is however in this scenario impersonating a peer and the victim may have willingly provided images in a “false exchange”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SEXUAL EXPLOITATION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Child pornography –child sexual abuse images, or child abuse images</a:t>
            </a:r>
          </a:p>
          <a:p>
            <a:r>
              <a:rPr lang="en-US" dirty="0" smtClean="0"/>
              <a:t>Intrafamilial</a:t>
            </a:r>
            <a:r>
              <a:rPr lang="en-US" dirty="0"/>
              <a:t> </a:t>
            </a:r>
            <a:r>
              <a:rPr lang="en-US" dirty="0" smtClean="0"/>
              <a:t>prostitution – exploitation of children by family members for money, shelter, contraband, or influence</a:t>
            </a:r>
          </a:p>
          <a:p>
            <a:r>
              <a:rPr lang="en-US" dirty="0" smtClean="0"/>
              <a:t>Commercial sexual exploitation of children-domestic minor sexual trafficking</a:t>
            </a:r>
          </a:p>
          <a:p>
            <a:r>
              <a:rPr lang="en-US" dirty="0" smtClean="0"/>
              <a:t>Cyberenticement –luring and grooming of children for the purpose of sexual abuse and exploitation</a:t>
            </a:r>
          </a:p>
          <a:p>
            <a:r>
              <a:rPr lang="en-US" dirty="0" smtClean="0"/>
              <a:t>Child Sex Tourism- travel to or from a country to access children for sexual exploitation</a:t>
            </a:r>
          </a:p>
          <a:p>
            <a:r>
              <a:rPr lang="en-US" dirty="0" smtClean="0"/>
              <a:t>Self-exploitation – self-made production of child pornography as a high risk sexual behavior</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COMPLIANT VICTIM AND CSEC</a:t>
            </a:r>
            <a:endParaRPr lang="en-US" dirty="0"/>
          </a:p>
        </p:txBody>
      </p:sp>
      <p:sp>
        <p:nvSpPr>
          <p:cNvPr id="3" name="Content Placeholder 2"/>
          <p:cNvSpPr>
            <a:spLocks noGrp="1"/>
          </p:cNvSpPr>
          <p:nvPr>
            <p:ph idx="1"/>
          </p:nvPr>
        </p:nvSpPr>
        <p:spPr/>
        <p:txBody>
          <a:bodyPr>
            <a:normAutofit fontScale="92500"/>
          </a:bodyPr>
          <a:lstStyle/>
          <a:p>
            <a:r>
              <a:rPr lang="en-US" dirty="0" smtClean="0"/>
              <a:t>Victims report being trafficked to perpetrators who demand that they allow  photography of sex acts (fellatio, anal sodomy etc.)</a:t>
            </a:r>
          </a:p>
          <a:p>
            <a:r>
              <a:rPr lang="en-US" dirty="0" smtClean="0"/>
              <a:t>Online marketing of adolescent victims may include pornographic images posted onto online classified ads such as </a:t>
            </a:r>
            <a:r>
              <a:rPr lang="en-US" dirty="0" smtClean="0">
                <a:hlinkClick r:id="rId3"/>
              </a:rPr>
              <a:t>www.Craigslist.com</a:t>
            </a:r>
            <a:endParaRPr lang="en-US" dirty="0" smtClean="0"/>
          </a:p>
          <a:p>
            <a:r>
              <a:rPr lang="en-US" dirty="0" smtClean="0"/>
              <a:t>Traffickers may produce child pornography of a runaway youth to attempt to assure that they will follow whatever rules they implement</a:t>
            </a:r>
          </a:p>
          <a:p>
            <a:endParaRPr lang="en-US" dirty="0"/>
          </a:p>
        </p:txBody>
      </p:sp>
      <p:sp>
        <p:nvSpPr>
          <p:cNvPr id="4" name="TextBox 3"/>
          <p:cNvSpPr txBox="1"/>
          <p:nvPr/>
        </p:nvSpPr>
        <p:spPr>
          <a:xfrm rot="19442107">
            <a:off x="1743672" y="2814191"/>
            <a:ext cx="5187639" cy="1446550"/>
          </a:xfrm>
          <a:prstGeom prst="rect">
            <a:avLst/>
          </a:prstGeom>
          <a:noFill/>
        </p:spPr>
        <p:txBody>
          <a:bodyPr wrap="none" rtlCol="0">
            <a:spAutoFit/>
          </a:bodyPr>
          <a:lstStyle/>
          <a:p>
            <a:r>
              <a:rPr lang="en-US" sz="8800" dirty="0" smtClean="0"/>
              <a:t>CENSORED</a:t>
            </a:r>
            <a:endParaRPr lang="en-US" sz="8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SELF-EXPLOITATON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Self-exploitation is often an action that occurs through the grooming, goading, and encouragement of a peer or peers</a:t>
            </a:r>
          </a:p>
          <a:p>
            <a:r>
              <a:rPr lang="en-US" dirty="0" smtClean="0"/>
              <a:t>Once images have been made and transmitted there is often a continued demand for more explicit and more volume of images</a:t>
            </a:r>
          </a:p>
          <a:p>
            <a:r>
              <a:rPr lang="en-US" dirty="0" smtClean="0"/>
              <a:t>Victims are often depressed and highly regretful regarding the presence of the images</a:t>
            </a:r>
          </a:p>
          <a:p>
            <a:r>
              <a:rPr lang="en-US" dirty="0" smtClean="0"/>
              <a:t>Peer offenders may begin to extort a victim to obtain further images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RIGHTS OF VICTIM PRIVACY</a:t>
            </a:r>
            <a:endParaRPr lang="en-US" dirty="0"/>
          </a:p>
        </p:txBody>
      </p:sp>
      <p:sp>
        <p:nvSpPr>
          <p:cNvPr id="3" name="Content Placeholder 2"/>
          <p:cNvSpPr>
            <a:spLocks noGrp="1"/>
          </p:cNvSpPr>
          <p:nvPr>
            <p:ph idx="1"/>
          </p:nvPr>
        </p:nvSpPr>
        <p:spPr/>
        <p:txBody>
          <a:bodyPr>
            <a:normAutofit lnSpcReduction="10000"/>
          </a:bodyPr>
          <a:lstStyle/>
          <a:p>
            <a:r>
              <a:rPr lang="en-US" dirty="0" smtClean="0"/>
              <a:t>When child pornography is to be introduced into evidence, it is important to protect the identity of the child victim</a:t>
            </a:r>
          </a:p>
          <a:p>
            <a:r>
              <a:rPr lang="en-US" dirty="0" smtClean="0"/>
              <a:t>Decisions to limit access to the images continue to become the rule more so than the exception in these types of cases</a:t>
            </a:r>
          </a:p>
          <a:p>
            <a:r>
              <a:rPr lang="en-US" dirty="0" smtClean="0"/>
              <a:t>The existence of images is often a deterrent to testimony by victims – they are unwilling because of guilt, shame and self-blame</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LATER ON……….</a:t>
            </a:r>
            <a:endParaRPr lang="en-US" dirty="0"/>
          </a:p>
        </p:txBody>
      </p:sp>
      <p:sp>
        <p:nvSpPr>
          <p:cNvPr id="3" name="Content Placeholder 2"/>
          <p:cNvSpPr>
            <a:spLocks noGrp="1"/>
          </p:cNvSpPr>
          <p:nvPr>
            <p:ph idx="1"/>
          </p:nvPr>
        </p:nvSpPr>
        <p:spPr/>
        <p:txBody>
          <a:bodyPr>
            <a:normAutofit lnSpcReduction="10000"/>
          </a:bodyPr>
          <a:lstStyle/>
          <a:p>
            <a:r>
              <a:rPr lang="en-US" dirty="0" smtClean="0"/>
              <a:t>CSE through sexual abuse images  don’t go away;  Victims ask why their images cannot be eradicated from the Internet but this is not a technologically easy feat</a:t>
            </a:r>
          </a:p>
          <a:p>
            <a:r>
              <a:rPr lang="en-US" dirty="0" smtClean="0"/>
              <a:t>Recent federal cases are focusing on restitution for known victims whose images continue to be “collector’s items”</a:t>
            </a:r>
          </a:p>
          <a:p>
            <a:r>
              <a:rPr lang="en-US" dirty="0" smtClean="0"/>
              <a:t>The concept of proximate harm is debated in numerous courts throughout the US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NEW DEFINITION OF REVICTIMIZATION</a:t>
            </a:r>
            <a:endParaRPr lang="en-US" dirty="0"/>
          </a:p>
        </p:txBody>
      </p:sp>
      <p:sp>
        <p:nvSpPr>
          <p:cNvPr id="3" name="Content Placeholder 2"/>
          <p:cNvSpPr>
            <a:spLocks noGrp="1"/>
          </p:cNvSpPr>
          <p:nvPr>
            <p:ph idx="1"/>
          </p:nvPr>
        </p:nvSpPr>
        <p:spPr/>
        <p:txBody>
          <a:bodyPr>
            <a:normAutofit fontScale="92500"/>
          </a:bodyPr>
          <a:lstStyle/>
          <a:p>
            <a:r>
              <a:rPr lang="en-US" dirty="0" smtClean="0"/>
              <a:t>Because images continue to be shared, victims continue to be revictimized in knowing that others are gaining sexual gratification from their abuse</a:t>
            </a:r>
          </a:p>
          <a:p>
            <a:r>
              <a:rPr lang="en-US" dirty="0" smtClean="0"/>
              <a:t>One 13-year-old victim cited over and over that her privacy is being invaded –and though she would never testify,  she will never feel safe</a:t>
            </a:r>
          </a:p>
          <a:p>
            <a:r>
              <a:rPr lang="en-US" dirty="0" smtClean="0"/>
              <a:t>An analogy is seen in a voyeur (peeping tom) case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 ESSENCE</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latin typeface="Tahoma" pitchFamily="34" charset="0"/>
                <a:cs typeface="Tahoma" pitchFamily="34" charset="0"/>
              </a:rPr>
              <a:t>In CSA there is typically one victim and one offender</a:t>
            </a:r>
          </a:p>
          <a:p>
            <a:r>
              <a:rPr lang="en-US" b="1" dirty="0" smtClean="0">
                <a:latin typeface="Tahoma" pitchFamily="34" charset="0"/>
                <a:cs typeface="Tahoma" pitchFamily="34" charset="0"/>
              </a:rPr>
              <a:t>When the abuse stops, it is over</a:t>
            </a:r>
          </a:p>
          <a:p>
            <a:r>
              <a:rPr lang="en-US" b="1" dirty="0" smtClean="0">
                <a:latin typeface="Tahoma" pitchFamily="34" charset="0"/>
                <a:cs typeface="Tahoma" pitchFamily="34" charset="0"/>
              </a:rPr>
              <a:t>In CSE there is often one victim and many offenders – who are in essence, looking in the window watching the victim  being </a:t>
            </a:r>
            <a:r>
              <a:rPr lang="en-US" b="1" dirty="0" smtClean="0">
                <a:latin typeface="Tahoma" pitchFamily="34" charset="0"/>
                <a:cs typeface="Tahoma" pitchFamily="34" charset="0"/>
              </a:rPr>
              <a:t>abused, or to purchase her online, or to groom her away from safety</a:t>
            </a:r>
            <a:endParaRPr lang="en-US" b="1" dirty="0" smtClean="0">
              <a:latin typeface="Tahoma" pitchFamily="34" charset="0"/>
              <a:cs typeface="Tahoma" pitchFamily="34" charset="0"/>
            </a:endParaRPr>
          </a:p>
          <a:p>
            <a:r>
              <a:rPr lang="en-US" b="1" dirty="0" smtClean="0">
                <a:latin typeface="Tahoma" pitchFamily="34" charset="0"/>
                <a:cs typeface="Tahoma" pitchFamily="34" charset="0"/>
              </a:rPr>
              <a:t>The motivation is for self-gain and requires our understanding</a:t>
            </a:r>
            <a:endParaRPr lang="en-US" b="1" dirty="0" smtClean="0">
              <a:latin typeface="Tahoma" pitchFamily="34" charset="0"/>
              <a:cs typeface="Tahoma"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JUSTICE FOR ALL ACT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As part of the Adam Walsh Act, victims of child sexual abuse images are entitled to be notified when someone has been convicted of possessing their specific images</a:t>
            </a:r>
          </a:p>
          <a:p>
            <a:r>
              <a:rPr lang="en-US" dirty="0" smtClean="0"/>
              <a:t>Parents have the option to opt in or opt out in these circumstances – but regardless, once the victim reaches 18 years of age, they must make the decision regarding continued notification</a:t>
            </a:r>
          </a:p>
          <a:p>
            <a:r>
              <a:rPr lang="en-US" dirty="0" smtClean="0"/>
              <a:t>Some families receive several notices each month that someone else has watched their child’s abuse – thus hindering the healing process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NEWER CONCEPTS</a:t>
            </a:r>
            <a:endParaRPr lang="en-US" dirty="0"/>
          </a:p>
        </p:txBody>
      </p:sp>
      <p:sp>
        <p:nvSpPr>
          <p:cNvPr id="3" name="Content Placeholder 2"/>
          <p:cNvSpPr>
            <a:spLocks noGrp="1"/>
          </p:cNvSpPr>
          <p:nvPr>
            <p:ph idx="1"/>
          </p:nvPr>
        </p:nvSpPr>
        <p:spPr/>
        <p:txBody>
          <a:bodyPr/>
          <a:lstStyle/>
          <a:p>
            <a:r>
              <a:rPr lang="en-US" dirty="0" smtClean="0"/>
              <a:t>The Death of Child Erotica is a compelling treatise regarding the significance of images which are not quite at the level of sexual abuse images (</a:t>
            </a:r>
            <a:r>
              <a:rPr lang="en-US" sz="2400" dirty="0" smtClean="0"/>
              <a:t>Leary, 2009</a:t>
            </a:r>
            <a:r>
              <a:rPr lang="en-US" dirty="0" smtClean="0"/>
              <a:t>)</a:t>
            </a:r>
          </a:p>
          <a:p>
            <a:r>
              <a:rPr lang="en-US" dirty="0" smtClean="0"/>
              <a:t>Likening these types of images to drug paraphernalia  is more of a descriptive normative – child exploitation paraphernalia</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NEWER CONCEPTS</a:t>
            </a:r>
            <a:endParaRPr lang="en-US" dirty="0"/>
          </a:p>
        </p:txBody>
      </p:sp>
      <p:sp>
        <p:nvSpPr>
          <p:cNvPr id="3" name="Content Placeholder 2"/>
          <p:cNvSpPr>
            <a:spLocks noGrp="1"/>
          </p:cNvSpPr>
          <p:nvPr>
            <p:ph idx="1"/>
          </p:nvPr>
        </p:nvSpPr>
        <p:spPr/>
        <p:txBody>
          <a:bodyPr/>
          <a:lstStyle/>
          <a:p>
            <a:r>
              <a:rPr lang="en-US" dirty="0" smtClean="0"/>
              <a:t>The reasons to cease misuse of the term are threefold:</a:t>
            </a:r>
          </a:p>
          <a:p>
            <a:pPr lvl="1"/>
            <a:r>
              <a:rPr lang="en-US" dirty="0" smtClean="0"/>
              <a:t>Linguistically, the term is misleading</a:t>
            </a:r>
          </a:p>
          <a:p>
            <a:pPr lvl="1"/>
            <a:r>
              <a:rPr lang="en-US" dirty="0" smtClean="0"/>
              <a:t>The misleading label is also validating</a:t>
            </a:r>
          </a:p>
          <a:p>
            <a:pPr lvl="1"/>
            <a:r>
              <a:rPr lang="en-US" dirty="0" smtClean="0"/>
              <a:t>These problems are compounded when courts incorporate and over generalize the misleading and validating label</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CSE VICTIMIZATION </a:t>
            </a:r>
            <a:endParaRPr lang="en-US" dirty="0"/>
          </a:p>
        </p:txBody>
      </p:sp>
      <p:sp>
        <p:nvSpPr>
          <p:cNvPr id="3" name="Content Placeholder 2"/>
          <p:cNvSpPr>
            <a:spLocks noGrp="1"/>
          </p:cNvSpPr>
          <p:nvPr>
            <p:ph idx="1"/>
          </p:nvPr>
        </p:nvSpPr>
        <p:spPr/>
        <p:txBody>
          <a:bodyPr>
            <a:normAutofit lnSpcReduction="10000"/>
          </a:bodyPr>
          <a:lstStyle/>
          <a:p>
            <a:r>
              <a:rPr lang="en-US" dirty="0" smtClean="0"/>
              <a:t>This discussion has focused on the role of </a:t>
            </a:r>
            <a:r>
              <a:rPr lang="en-US" dirty="0" smtClean="0"/>
              <a:t>child sexual exploitation with </a:t>
            </a:r>
            <a:r>
              <a:rPr lang="en-US" dirty="0" smtClean="0"/>
              <a:t>respect to victims</a:t>
            </a:r>
          </a:p>
          <a:p>
            <a:r>
              <a:rPr lang="en-US" dirty="0" smtClean="0"/>
              <a:t>The continued ubiquitous spread of information and communication technology predicts that these types of crimes will become even more mainstream than ever</a:t>
            </a:r>
          </a:p>
          <a:p>
            <a:r>
              <a:rPr lang="en-US" dirty="0" smtClean="0"/>
              <a:t>Victim considerations will require well informed  jurists to assure that justice prevails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ROLE OF CHILD PORNOGRAPHY</a:t>
            </a:r>
            <a:endParaRPr lang="en-US" dirty="0"/>
          </a:p>
        </p:txBody>
      </p:sp>
      <p:sp>
        <p:nvSpPr>
          <p:cNvPr id="3" name="Content Placeholder 2"/>
          <p:cNvSpPr>
            <a:spLocks noGrp="1"/>
          </p:cNvSpPr>
          <p:nvPr>
            <p:ph idx="1"/>
          </p:nvPr>
        </p:nvSpPr>
        <p:spPr/>
        <p:txBody>
          <a:bodyPr/>
          <a:lstStyle/>
          <a:p>
            <a:r>
              <a:rPr lang="en-US" dirty="0" smtClean="0"/>
              <a:t> In each of these types of crimes against children – child pornography has become or is becoming a common theme</a:t>
            </a:r>
          </a:p>
          <a:p>
            <a:r>
              <a:rPr lang="en-US" dirty="0" smtClean="0"/>
              <a:t>Child pornography production has become universally available because of 3G technology</a:t>
            </a:r>
          </a:p>
          <a:p>
            <a:r>
              <a:rPr lang="en-US" dirty="0" smtClean="0"/>
              <a:t>In multivictim child sexual abuse cases child pornography production is also an increasing phenomenon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CSA versus CSE</a:t>
            </a:r>
            <a:endParaRPr lang="en-US" dirty="0"/>
          </a:p>
        </p:txBody>
      </p:sp>
      <p:sp>
        <p:nvSpPr>
          <p:cNvPr id="3" name="Content Placeholder 2"/>
          <p:cNvSpPr>
            <a:spLocks noGrp="1"/>
          </p:cNvSpPr>
          <p:nvPr>
            <p:ph idx="1"/>
          </p:nvPr>
        </p:nvSpPr>
        <p:spPr/>
        <p:txBody>
          <a:bodyPr>
            <a:normAutofit fontScale="92500"/>
          </a:bodyPr>
          <a:lstStyle/>
          <a:p>
            <a:r>
              <a:rPr lang="en-US" dirty="0" smtClean="0"/>
              <a:t>We have decades of research regarding the many aspects of victimization of CSA</a:t>
            </a:r>
          </a:p>
          <a:p>
            <a:r>
              <a:rPr lang="en-US" dirty="0" smtClean="0"/>
              <a:t>Internet and communication exploitation of children has grown to be an immense problem for the last 12 years and treatment professionals are far less knowledgeable in these cases</a:t>
            </a:r>
          </a:p>
          <a:p>
            <a:r>
              <a:rPr lang="en-US" dirty="0" smtClean="0"/>
              <a:t>There is increasing amount of clinical research that reveals that CSE is associated with a greater degree of guilt, self-blame and shame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DIFFERENCE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Child sexual abuse is the basis of victimization in sexual exploitation</a:t>
            </a:r>
          </a:p>
          <a:p>
            <a:r>
              <a:rPr lang="en-US" dirty="0" smtClean="0"/>
              <a:t>However, child sexual abuse (CSA) is very different in many ways</a:t>
            </a:r>
          </a:p>
          <a:p>
            <a:pPr lvl="1"/>
            <a:r>
              <a:rPr lang="en-US" dirty="0" smtClean="0"/>
              <a:t>Most victims do not disclose CSA in childhood, but if they chose to do so, it is for specific reasons</a:t>
            </a:r>
          </a:p>
          <a:p>
            <a:pPr lvl="1"/>
            <a:r>
              <a:rPr lang="en-US" dirty="0" smtClean="0"/>
              <a:t>CSA is a victim’s secret and often a child gives an unconvincing disclosure with a high risk for recantation</a:t>
            </a:r>
          </a:p>
          <a:p>
            <a:pPr lvl="1"/>
            <a:r>
              <a:rPr lang="en-US" dirty="0" smtClean="0"/>
              <a:t>CSA in boys is often seen as a betrayal, not abuse</a:t>
            </a:r>
          </a:p>
          <a:p>
            <a:pPr lvl="2"/>
            <a:r>
              <a:rPr lang="en-US" dirty="0" smtClean="0">
                <a:solidFill>
                  <a:schemeClr val="bg1"/>
                </a:solidFill>
              </a:rPr>
              <a:t>abuse </a:t>
            </a:r>
            <a:endParaRPr lang="en-US"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DIFFERENCE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Child sexual exploitation is the insult to the injury of child sexual abuse</a:t>
            </a:r>
          </a:p>
          <a:p>
            <a:r>
              <a:rPr lang="en-US" dirty="0" smtClean="0"/>
              <a:t>CSE  is one of the few forms of abuse in which discovery of the victimization is by a third party –not an eye witness and not by the child’s disclosure (the most common means of discovery)</a:t>
            </a:r>
          </a:p>
          <a:p>
            <a:r>
              <a:rPr lang="en-US" dirty="0" smtClean="0"/>
              <a:t>Law enforcement (not CPS) is usually the first discoverer</a:t>
            </a:r>
          </a:p>
          <a:p>
            <a:r>
              <a:rPr lang="en-US" dirty="0" smtClean="0"/>
              <a:t>In this form of maltreatment, victimization is often no longer a child’s secret and confrontation regarding the abuse is often met with denial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DENIAL AS A VICTIM DEFENSE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Denial is common in CSE involving sexual abuse </a:t>
            </a:r>
            <a:r>
              <a:rPr lang="en-US" dirty="0" smtClean="0"/>
              <a:t>images and requires skill in how to ask the questions</a:t>
            </a:r>
            <a:endParaRPr lang="en-US" dirty="0" smtClean="0"/>
          </a:p>
          <a:p>
            <a:r>
              <a:rPr lang="en-US" dirty="0" smtClean="0"/>
              <a:t>This aspect of victimization has relevance in the discovery process, the prosecution </a:t>
            </a:r>
            <a:r>
              <a:rPr lang="en-US" dirty="0" smtClean="0"/>
              <a:t>component, the judicial decisions for safety  </a:t>
            </a:r>
            <a:r>
              <a:rPr lang="en-US" dirty="0" smtClean="0"/>
              <a:t>and at the level of mental health treatment</a:t>
            </a:r>
          </a:p>
          <a:p>
            <a:r>
              <a:rPr lang="en-US" dirty="0" smtClean="0"/>
              <a:t>Guilt, self blame and shame form the basis of such denial but children tell us </a:t>
            </a:r>
            <a:r>
              <a:rPr lang="en-US" dirty="0" smtClean="0"/>
              <a:t>more if we ask in a careful manner</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pPr eaLnBrk="1" hangingPunct="1">
              <a:defRPr/>
            </a:pPr>
            <a:r>
              <a:rPr lang="en-US" dirty="0" smtClean="0"/>
              <a:t>UK STUDY (BARNARDOS)</a:t>
            </a:r>
          </a:p>
        </p:txBody>
      </p:sp>
      <p:sp>
        <p:nvSpPr>
          <p:cNvPr id="15363" name="Rectangle 3"/>
          <p:cNvSpPr>
            <a:spLocks noGrp="1" noChangeArrowheads="1"/>
          </p:cNvSpPr>
          <p:nvPr>
            <p:ph type="subTitle" idx="1"/>
          </p:nvPr>
        </p:nvSpPr>
        <p:spPr/>
        <p:txBody>
          <a:bodyPr>
            <a:normAutofit/>
          </a:bodyPr>
          <a:lstStyle/>
          <a:p>
            <a:pPr eaLnBrk="1" hangingPunct="1">
              <a:defRPr/>
            </a:pPr>
            <a:r>
              <a:rPr lang="en-US" sz="3600" dirty="0" smtClean="0">
                <a:solidFill>
                  <a:schemeClr val="tx1"/>
                </a:solidFill>
              </a:rPr>
              <a:t>80 cases of victims of sexual abuse images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dirty="0" smtClean="0"/>
              <a:t>WHY NOT TELL?</a:t>
            </a:r>
          </a:p>
        </p:txBody>
      </p:sp>
      <p:sp>
        <p:nvSpPr>
          <p:cNvPr id="16387" name="Rectangle 3"/>
          <p:cNvSpPr>
            <a:spLocks noGrp="1" noChangeArrowheads="1"/>
          </p:cNvSpPr>
          <p:nvPr>
            <p:ph type="body" idx="1"/>
          </p:nvPr>
        </p:nvSpPr>
        <p:spPr/>
        <p:txBody>
          <a:bodyPr>
            <a:normAutofit lnSpcReduction="10000"/>
          </a:bodyPr>
          <a:lstStyle/>
          <a:p>
            <a:pPr eaLnBrk="1" hangingPunct="1">
              <a:lnSpc>
                <a:spcPct val="80000"/>
              </a:lnSpc>
              <a:defRPr/>
            </a:pPr>
            <a:r>
              <a:rPr lang="en-US" sz="2800" dirty="0" smtClean="0"/>
              <a:t>They appeared to “let it happen”</a:t>
            </a:r>
          </a:p>
          <a:p>
            <a:pPr eaLnBrk="1" hangingPunct="1">
              <a:lnSpc>
                <a:spcPct val="80000"/>
              </a:lnSpc>
              <a:defRPr/>
            </a:pPr>
            <a:r>
              <a:rPr lang="en-US" sz="2800" dirty="0" smtClean="0"/>
              <a:t>They may have been smiling as they were directed to do</a:t>
            </a:r>
          </a:p>
          <a:p>
            <a:pPr eaLnBrk="1" hangingPunct="1">
              <a:lnSpc>
                <a:spcPct val="80000"/>
              </a:lnSpc>
              <a:defRPr/>
            </a:pPr>
            <a:r>
              <a:rPr lang="en-US" sz="2800" dirty="0" smtClean="0"/>
              <a:t>Index children may have been coerced to recruit other victims (schools etc.) and were therefore “responsible bystanders” (e.g. Kindergarten series)</a:t>
            </a:r>
          </a:p>
          <a:p>
            <a:pPr eaLnBrk="1" hangingPunct="1">
              <a:lnSpc>
                <a:spcPct val="80000"/>
              </a:lnSpc>
              <a:defRPr/>
            </a:pPr>
            <a:r>
              <a:rPr lang="en-US" sz="2800" dirty="0" smtClean="0"/>
              <a:t>Children were encouraged to be proactive in their own exploitation (masturbation) or with others (mutual)</a:t>
            </a:r>
          </a:p>
          <a:p>
            <a:pPr eaLnBrk="1" hangingPunct="1">
              <a:lnSpc>
                <a:spcPct val="80000"/>
              </a:lnSpc>
              <a:defRPr/>
            </a:pPr>
            <a:r>
              <a:rPr lang="en-US" sz="2800" dirty="0" smtClean="0"/>
              <a:t>Children were shown their own images and threatened exposure to non-offending parents that they cooperated and did not stop the abuse</a:t>
            </a:r>
          </a:p>
          <a:p>
            <a:pPr eaLnBrk="1" hangingPunct="1">
              <a:lnSpc>
                <a:spcPct val="80000"/>
              </a:lnSpc>
              <a:defRPr/>
            </a:pPr>
            <a:endParaRPr lang="en-US" sz="2800" dirty="0" smtClean="0"/>
          </a:p>
          <a:p>
            <a:pPr eaLnBrk="1" hangingPunct="1">
              <a:lnSpc>
                <a:spcPct val="80000"/>
              </a:lnSpc>
              <a:defRPr/>
            </a:pPr>
            <a:endParaRPr lang="en-US" sz="2800" dirty="0" smtClean="0"/>
          </a:p>
          <a:p>
            <a:pPr eaLnBrk="1" hangingPunct="1">
              <a:lnSpc>
                <a:spcPct val="80000"/>
              </a:lnSpc>
              <a:defRPr/>
            </a:pP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20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fade">
                                      <p:cBhvr>
                                        <p:cTn id="12" dur="20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fade">
                                      <p:cBhvr>
                                        <p:cTn id="17" dur="20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fade">
                                      <p:cBhvr>
                                        <p:cTn id="22" dur="2000"/>
                                        <p:tgtEl>
                                          <p:spTgt spid="163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fade">
                                      <p:cBhvr>
                                        <p:cTn id="27" dur="20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TotalTime>
  <Words>1855</Words>
  <Application>Microsoft Office PowerPoint</Application>
  <PresentationFormat>On-screen Show (4:3)</PresentationFormat>
  <Paragraphs>163</Paragraphs>
  <Slides>29</Slides>
  <Notes>29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Office Theme</vt:lpstr>
      <vt:lpstr>Chart</vt:lpstr>
      <vt:lpstr> HOW MANY WAYS CAN YOU HURT ME?  CHILD SEXUAL VICTIMIZATION</vt:lpstr>
      <vt:lpstr>CHILD SEXUAL EXPLOITATION</vt:lpstr>
      <vt:lpstr>THE ROLE OF CHILD PORNOGRAPHY</vt:lpstr>
      <vt:lpstr>CSA versus CSE</vt:lpstr>
      <vt:lpstr>THE DIFFERENCE</vt:lpstr>
      <vt:lpstr>THE DIFFERENCE</vt:lpstr>
      <vt:lpstr>DENIAL AS A VICTIM DEFENSE</vt:lpstr>
      <vt:lpstr>UK STUDY (BARNARDOS)</vt:lpstr>
      <vt:lpstr>WHY NOT TELL?</vt:lpstr>
      <vt:lpstr>Slide 10</vt:lpstr>
      <vt:lpstr>CHILD SEXUAL ABUSE IMAGES</vt:lpstr>
      <vt:lpstr>THE ABUSE OF CHILDREN</vt:lpstr>
      <vt:lpstr>CHILD PORNOGRAPHY</vt:lpstr>
      <vt:lpstr>CHILD PORNOGRAPHY</vt:lpstr>
      <vt:lpstr>CHILD PORNOGRAPHY</vt:lpstr>
      <vt:lpstr>PORNOGRAPHY</vt:lpstr>
      <vt:lpstr>COMPLIANT VICTIMIZATION  VERSUS SELF-EXPLOITATION</vt:lpstr>
      <vt:lpstr>COMPLIANT VICTIMIZATION</vt:lpstr>
      <vt:lpstr>COMPLIANT VICTIMIZATION</vt:lpstr>
      <vt:lpstr>COMPLIANT VICTIM AND CSEC</vt:lpstr>
      <vt:lpstr>SELF-EXPLOITATON</vt:lpstr>
      <vt:lpstr>THE RIGHTS OF VICTIM PRIVACY</vt:lpstr>
      <vt:lpstr>LATER ON……….</vt:lpstr>
      <vt:lpstr>A NEW DEFINITION OF REVICTIMIZATION</vt:lpstr>
      <vt:lpstr>IN ESSENCE</vt:lpstr>
      <vt:lpstr>JUSTICE FOR ALL ACT</vt:lpstr>
      <vt:lpstr>NEWER CONCEPTS</vt:lpstr>
      <vt:lpstr>NEWER CONCEPTS</vt:lpstr>
      <vt:lpstr>CSE VICTIMIZATION </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DIMENSIONS OF CHILD PORNOGRAPHY VICTIMIZATION  THE NATIONAL JUDICIAL COLLEGE AND NATIONAL CENTER FOR JUSTICE AND THE RULE OF LAW</dc:title>
  <dc:creator>Valued Acer Customer</dc:creator>
  <cp:lastModifiedBy>Sharon Cooper</cp:lastModifiedBy>
  <cp:revision>26</cp:revision>
  <dcterms:created xsi:type="dcterms:W3CDTF">2010-01-15T02:00:16Z</dcterms:created>
  <dcterms:modified xsi:type="dcterms:W3CDTF">2010-10-20T13:16:53Z</dcterms:modified>
</cp:coreProperties>
</file>